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66" r:id="rId5"/>
    <p:sldId id="279" r:id="rId6"/>
    <p:sldId id="261" r:id="rId7"/>
    <p:sldId id="280" r:id="rId8"/>
    <p:sldId id="281" r:id="rId9"/>
    <p:sldId id="284" r:id="rId10"/>
    <p:sldId id="282" r:id="rId11"/>
    <p:sldId id="283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38A4117-6D8A-496E-98FC-FF887864C681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EACF58-127C-45AB-A9BE-372921BCED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40160"/>
          </a:xfrm>
          <a:solidFill>
            <a:srgbClr val="00B05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                       </a:t>
            </a:r>
            <a:r>
              <a:rPr lang="ru-RU" sz="2400" b="1" dirty="0">
                <a:solidFill>
                  <a:srgbClr val="7030A0"/>
                </a:solidFill>
              </a:rPr>
              <a:t>РЕАЛИЗАЦИЯ ПРОЕКТА </a:t>
            </a:r>
            <a:br>
              <a:rPr lang="ru-RU" sz="2400" b="1" dirty="0">
                <a:solidFill>
                  <a:srgbClr val="7030A0"/>
                </a:solidFill>
              </a:rPr>
            </a:br>
            <a:r>
              <a:rPr lang="ru-RU" sz="2400" b="1" dirty="0" smtClean="0">
                <a:solidFill>
                  <a:srgbClr val="7030A0"/>
                </a:solidFill>
              </a:rPr>
              <a:t>                       «</a:t>
            </a:r>
            <a:r>
              <a:rPr lang="ru-RU" sz="2400" b="1" dirty="0">
                <a:solidFill>
                  <a:srgbClr val="7030A0"/>
                </a:solidFill>
              </a:rPr>
              <a:t>Счастливое детство» </a:t>
            </a:r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/>
            </a:r>
            <a:br>
              <a:rPr lang="ru-RU" sz="2400" b="1" dirty="0">
                <a:solidFill>
                  <a:srgbClr val="7030A0"/>
                </a:solidFill>
              </a:rPr>
            </a:b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365104"/>
            <a:ext cx="7632847" cy="21602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>
              <a:solidFill>
                <a:srgbClr val="7030A0"/>
              </a:solidFill>
            </a:endParaRPr>
          </a:p>
          <a:p>
            <a:endParaRPr lang="ru-RU" sz="2800" b="1" i="1" dirty="0" smtClean="0">
              <a:solidFill>
                <a:srgbClr val="7030A0"/>
              </a:solidFill>
            </a:endParaRPr>
          </a:p>
          <a:p>
            <a:endParaRPr lang="ru-RU" sz="2800" b="1" i="1" dirty="0">
              <a:solidFill>
                <a:srgbClr val="7030A0"/>
              </a:solidFill>
            </a:endParaRPr>
          </a:p>
          <a:p>
            <a:endParaRPr lang="ru-RU" sz="2800" b="1" i="1" dirty="0" smtClean="0">
              <a:solidFill>
                <a:srgbClr val="7030A0"/>
              </a:solidFill>
            </a:endParaRP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Кузнецова Екатерина Александровна</a:t>
            </a:r>
          </a:p>
          <a:p>
            <a:r>
              <a:rPr lang="ru-RU" sz="2800" b="1" i="1" dirty="0" smtClean="0">
                <a:solidFill>
                  <a:srgbClr val="7030A0"/>
                </a:solidFill>
              </a:rPr>
              <a:t>Руководитель структурного подразделения </a:t>
            </a:r>
          </a:p>
        </p:txBody>
      </p:sp>
    </p:spTree>
    <p:extLst>
      <p:ext uri="{BB962C8B-B14F-4D97-AF65-F5344CB8AC3E}">
        <p14:creationId xmlns:p14="http://schemas.microsoft.com/office/powerpoint/2010/main" val="14527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766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МОДЕЛЬ ВЗАИМОДЕЙСТВИЯ ЦДО «ИСКРА» С ОРГАНИЗАЦИЯМИ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132856"/>
            <a:ext cx="6777317" cy="410445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Центр самоопределения (</a:t>
            </a:r>
            <a:r>
              <a:rPr lang="ru-RU" dirty="0" err="1" smtClean="0">
                <a:solidFill>
                  <a:srgbClr val="7030A0"/>
                </a:solidFill>
              </a:rPr>
              <a:t>блогинг</a:t>
            </a:r>
            <a:r>
              <a:rPr lang="ru-RU" dirty="0" smtClean="0">
                <a:solidFill>
                  <a:srgbClr val="7030A0"/>
                </a:solidFill>
              </a:rPr>
              <a:t>, путь в профессию)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Центр детского творчества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Красноярский информационно-методический центр» (РОСНАНО)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Школа самоопределения (ОВЗ)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Красноярский государственный педагогический университет им. В.П. Астафьева 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Детские сады (</a:t>
            </a:r>
            <a:r>
              <a:rPr lang="ru-RU" smtClean="0">
                <a:solidFill>
                  <a:srgbClr val="7030A0"/>
                </a:solidFill>
              </a:rPr>
              <a:t>Школа Дошколят)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733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908720"/>
            <a:ext cx="6777317" cy="4923909"/>
          </a:xfrm>
        </p:spPr>
        <p:txBody>
          <a:bodyPr>
            <a:normAutofit fontScale="47500" lnSpcReduction="20000"/>
          </a:bodyPr>
          <a:lstStyle/>
          <a:p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2</a:t>
            </a:r>
            <a:r>
              <a:rPr lang="ru-RU" sz="29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развитие материально-технической,   методической  базы,  увеличение  количества  несовершеннолетних, занимающихся по программам дополнительного образования (повысится удовлетворенность населения качеством услуг дополнительного образования; увеличится число обучающихся общеобразовательных организаций и организаций начального профессионального образования, вовлеченных в общественно полезную, социально значимую деятельность; увеличится число детей с ограниченными возможностями здоровья, детей-инвалидов, обучающихся по программам дополнительного образования детей в системе образования области; увеличится количество учащихся, принявших участие в массовых мероприятиях федерального и регионального уровней.</a:t>
            </a:r>
          </a:p>
          <a:p>
            <a:r>
              <a:rPr lang="ru-RU" sz="3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Повышение уровня профессионализма педагогов дополнительного образования за счёт курсов повышения квалификации, семинаров, переподготовки, внедрения новых технологий и методов в образование. Таким образом, внедрение современных организационных и экономических механизмов управления развитием дополнительного образования позволят повысить уровень доступности, качества дополнительного образования  и его эффективности.</a:t>
            </a:r>
          </a:p>
          <a:p>
            <a:endParaRPr lang="ru-RU" sz="33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3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34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22413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Оценка эффективности реализации проекта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793973"/>
              </p:ext>
            </p:extLst>
          </p:nvPr>
        </p:nvGraphicFramePr>
        <p:xfrm>
          <a:off x="1115616" y="1988837"/>
          <a:ext cx="6768752" cy="4478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5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2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7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№ п-п</a:t>
                      </a:r>
                      <a:endParaRPr lang="ru-RU" sz="7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Критерии оценивания (%)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индикаторы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детей, охваченных образовательными услугами дополнительного образования школы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Освоение программ ДО детьми, сохранение контингента на протяжении действия программы развития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Наличие всей необходимой нормативно-правовой базы для  работы  дополнительного образования в школе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Удовлетворённость запросов  администрации и педагогов в повышении квалификации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100%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Удовлетворённость  запросов  потребителей (родителей, детей)  дополнительным образованием.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100%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Благоприятный психологический климат в коллективе (отсутствие обоснованных жалоб со стороны педагогов, родителей, детей, стабильный коллектив)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 конфликтов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Результаты участия в конкурсах, акциях, мероприятиях  различного уровня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</a:t>
                      </a:r>
                      <a:endParaRPr lang="ru-RU" sz="70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Занятия</a:t>
                      </a:r>
                      <a:r>
                        <a:rPr lang="ru-RU" sz="1200" baseline="0" dirty="0" smtClean="0">
                          <a:effectLst/>
                        </a:rPr>
                        <a:t> для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детей с ограниченными возможностями в дополнительном образовании, использование инструментов адресной поддержки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A"/>
                        </a:solidFill>
                        <a:effectLst/>
                        <a:latin typeface="Calibri"/>
                        <a:ea typeface="Droid Sans Fallback"/>
                        <a:cs typeface="Calibri"/>
                      </a:endParaRPr>
                    </a:p>
                  </a:txBody>
                  <a:tcPr marL="14071" marR="23452" marT="23452" marB="23452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63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ЭТАПЫ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b="1" dirty="0" smtClean="0">
                <a:solidFill>
                  <a:srgbClr val="7030A0"/>
                </a:solidFill>
              </a:rPr>
              <a:t>ПОДГОТОВИТЕЛЬНЫЙ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     </a:t>
            </a:r>
            <a:r>
              <a:rPr lang="ru-RU" b="1" dirty="0" smtClean="0">
                <a:solidFill>
                  <a:srgbClr val="7030A0"/>
                </a:solidFill>
              </a:rPr>
              <a:t>2015-2016</a:t>
            </a:r>
          </a:p>
          <a:p>
            <a:pPr fontAlgn="t"/>
            <a:endParaRPr lang="ru-RU" dirty="0">
              <a:solidFill>
                <a:srgbClr val="7030A0"/>
              </a:solidFill>
            </a:endParaRPr>
          </a:p>
          <a:p>
            <a:pPr fontAlgn="t"/>
            <a:r>
              <a:rPr lang="ru-RU" b="1" dirty="0">
                <a:solidFill>
                  <a:srgbClr val="7030A0"/>
                </a:solidFill>
              </a:rPr>
              <a:t>РЕАЛИЗАЦИЯ </a:t>
            </a:r>
            <a:r>
              <a:rPr lang="ru-RU" b="1" dirty="0" smtClean="0">
                <a:solidFill>
                  <a:srgbClr val="7030A0"/>
                </a:solidFill>
              </a:rPr>
              <a:t>ПРОЕКТА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   </a:t>
            </a:r>
            <a:r>
              <a:rPr lang="en-US" b="1" dirty="0" smtClean="0">
                <a:solidFill>
                  <a:srgbClr val="7030A0"/>
                </a:solidFill>
              </a:rPr>
              <a:t>2016-2021</a:t>
            </a:r>
            <a:endParaRPr lang="ru-RU" b="1" dirty="0" smtClean="0">
              <a:solidFill>
                <a:srgbClr val="7030A0"/>
              </a:solidFill>
            </a:endParaRPr>
          </a:p>
          <a:p>
            <a:pPr fontAlgn="t"/>
            <a:endParaRPr lang="ru-RU" dirty="0">
              <a:solidFill>
                <a:srgbClr val="7030A0"/>
              </a:solidFill>
            </a:endParaRPr>
          </a:p>
          <a:p>
            <a:pPr fontAlgn="t"/>
            <a:r>
              <a:rPr lang="ru-RU" b="1" dirty="0">
                <a:solidFill>
                  <a:srgbClr val="7030A0"/>
                </a:solidFill>
              </a:rPr>
              <a:t>МОНИТОРИНГ </a:t>
            </a:r>
            <a:r>
              <a:rPr lang="ru-RU" b="1" dirty="0" smtClean="0">
                <a:solidFill>
                  <a:srgbClr val="7030A0"/>
                </a:solidFill>
              </a:rPr>
              <a:t>ПРОЕКТА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  </a:t>
            </a:r>
            <a:r>
              <a:rPr lang="ru-RU" b="1" dirty="0" smtClean="0">
                <a:solidFill>
                  <a:srgbClr val="7030A0"/>
                </a:solidFill>
              </a:rPr>
              <a:t>ежегодно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1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    УЧАСТНИКИ ПРОЕКТА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Педагогический коллектив школы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Обучающиеся </a:t>
            </a:r>
            <a:r>
              <a:rPr lang="ru-RU" b="1" dirty="0">
                <a:solidFill>
                  <a:srgbClr val="7030A0"/>
                </a:solidFill>
              </a:rPr>
              <a:t>и их родители </a:t>
            </a:r>
          </a:p>
          <a:p>
            <a:r>
              <a:rPr lang="ru-RU" b="1" dirty="0">
                <a:solidFill>
                  <a:srgbClr val="7030A0"/>
                </a:solidFill>
              </a:rPr>
              <a:t>О</a:t>
            </a:r>
            <a:r>
              <a:rPr lang="ru-RU" b="1" dirty="0" smtClean="0">
                <a:solidFill>
                  <a:srgbClr val="7030A0"/>
                </a:solidFill>
              </a:rPr>
              <a:t>рганизации</a:t>
            </a:r>
            <a:r>
              <a:rPr lang="ru-RU" b="1" dirty="0">
                <a:solidFill>
                  <a:srgbClr val="7030A0"/>
                </a:solidFill>
              </a:rPr>
              <a:t>, сотрудничающие со школой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43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ЦЕЛЬ ПРОЕКТА: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1368152" cy="4525963"/>
          </a:xfrm>
        </p:spPr>
        <p:txBody>
          <a:bodyPr vert="vert270">
            <a:norm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Создать условия!!!!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pic>
        <p:nvPicPr>
          <p:cNvPr id="5123" name="Picture 3" descr="C:\Users\КОА\Desktop\конкурс\Новая папка\SslNiS7YPIE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561662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337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        ЦЕЛЬ ПРОЕКТА: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Создание условий для разработки стратегии, тактики дополнительного образования детей, направленных на:</a:t>
            </a:r>
          </a:p>
          <a:p>
            <a:r>
              <a:rPr lang="ru-RU" dirty="0">
                <a:solidFill>
                  <a:srgbClr val="7030A0"/>
                </a:solidFill>
              </a:rPr>
              <a:t>1.	изменение уровня социальной адаптации детей к изменяющимся условиям жизни; </a:t>
            </a:r>
          </a:p>
          <a:p>
            <a:r>
              <a:rPr lang="ru-RU" dirty="0">
                <a:solidFill>
                  <a:srgbClr val="7030A0"/>
                </a:solidFill>
              </a:rPr>
              <a:t>2.	успешную социализацию детей;</a:t>
            </a:r>
          </a:p>
          <a:p>
            <a:r>
              <a:rPr lang="ru-RU" dirty="0">
                <a:solidFill>
                  <a:srgbClr val="7030A0"/>
                </a:solidFill>
              </a:rPr>
              <a:t>3.	формирование готовности к самостоятельному гражданскому, нравственному выбору, индивидуальной творческой самореализации;</a:t>
            </a:r>
          </a:p>
          <a:p>
            <a:r>
              <a:rPr lang="ru-RU" dirty="0">
                <a:solidFill>
                  <a:srgbClr val="7030A0"/>
                </a:solidFill>
              </a:rPr>
              <a:t>4.	проявление социальной ответственности, осознанного жизненного самоопределения и выбора профессии.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43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</a:rPr>
              <a:t>ЗАДАЧИ: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347845"/>
          </a:xfrm>
        </p:spPr>
        <p:txBody>
          <a:bodyPr>
            <a:normAutofit fontScale="55000" lnSpcReduction="20000"/>
          </a:bodyPr>
          <a:lstStyle/>
          <a:p>
            <a:r>
              <a:rPr lang="ru-RU" sz="2500" dirty="0">
                <a:solidFill>
                  <a:srgbClr val="7030A0"/>
                </a:solidFill>
              </a:rPr>
              <a:t>1. Интеграция дополнительного образования с учреждениями вне образовательного ведомства: культуры, спорта, молодежной политики; интеграция дополнительного образования с другими формами образования: с общим образованием, с высшим образованием;</a:t>
            </a:r>
          </a:p>
          <a:p>
            <a:r>
              <a:rPr lang="ru-RU" sz="2500" dirty="0">
                <a:solidFill>
                  <a:srgbClr val="7030A0"/>
                </a:solidFill>
              </a:rPr>
              <a:t>2. Развитие сферы «неформальной» педагогики: молодежных и детских общественных объединений, творческих сообществ, волонтерских, миссионерских и просветительских проектов; </a:t>
            </a:r>
          </a:p>
          <a:p>
            <a:r>
              <a:rPr lang="ru-RU" sz="2500" dirty="0">
                <a:solidFill>
                  <a:srgbClr val="7030A0"/>
                </a:solidFill>
              </a:rPr>
              <a:t>3. Разработка проектов организации летнего образовательного отдыха детей, внедрение данных моделей;</a:t>
            </a:r>
          </a:p>
          <a:p>
            <a:r>
              <a:rPr lang="ru-RU" sz="2500" dirty="0">
                <a:solidFill>
                  <a:srgbClr val="7030A0"/>
                </a:solidFill>
              </a:rPr>
              <a:t>4. Координация действий центра дополнительного образования школы  в процессе сетевого взаимодействия на внутриведомственном и межведомственном уровнях;</a:t>
            </a:r>
          </a:p>
          <a:p>
            <a:r>
              <a:rPr lang="ru-RU" sz="2500" dirty="0">
                <a:solidFill>
                  <a:srgbClr val="7030A0"/>
                </a:solidFill>
              </a:rPr>
              <a:t>5. Повышения квалификации и профессиональной переподготовки специалистов дополнительного образования детей; </a:t>
            </a:r>
          </a:p>
          <a:p>
            <a:r>
              <a:rPr lang="ru-RU" sz="2500" dirty="0">
                <a:solidFill>
                  <a:srgbClr val="7030A0"/>
                </a:solidFill>
              </a:rPr>
              <a:t>6. Изменение уровня социальной адаптации детей к изменяющимся условиям жизни, успешная социализация детей;</a:t>
            </a:r>
          </a:p>
          <a:p>
            <a:r>
              <a:rPr lang="ru-RU" sz="2500" dirty="0">
                <a:solidFill>
                  <a:srgbClr val="7030A0"/>
                </a:solidFill>
              </a:rPr>
              <a:t>7. Формирование готовности к самостоятельному гражданскому, нравственному выбору, индивидуальной творческой самореализации;</a:t>
            </a:r>
          </a:p>
          <a:p>
            <a:r>
              <a:rPr lang="ru-RU" sz="2500" dirty="0" smtClean="0">
                <a:solidFill>
                  <a:srgbClr val="7030A0"/>
                </a:solidFill>
              </a:rPr>
              <a:t>8. </a:t>
            </a:r>
            <a:r>
              <a:rPr lang="ru-RU" sz="2500" dirty="0">
                <a:solidFill>
                  <a:srgbClr val="7030A0"/>
                </a:solidFill>
              </a:rPr>
              <a:t>П</a:t>
            </a:r>
            <a:r>
              <a:rPr lang="ru-RU" sz="2500" dirty="0" smtClean="0">
                <a:solidFill>
                  <a:srgbClr val="7030A0"/>
                </a:solidFill>
              </a:rPr>
              <a:t>роявление </a:t>
            </a:r>
            <a:r>
              <a:rPr lang="ru-RU" sz="2500" dirty="0">
                <a:solidFill>
                  <a:srgbClr val="7030A0"/>
                </a:solidFill>
              </a:rPr>
              <a:t>социальной ответственности, осознанного жизненного самоопределения и выбора профессии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12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7030A0"/>
                </a:solidFill>
              </a:rPr>
              <a:t>Целевые индикаторы и показатели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/>
              <a:t>•	</a:t>
            </a:r>
            <a:r>
              <a:rPr lang="ru-RU" sz="1600" dirty="0">
                <a:solidFill>
                  <a:srgbClr val="7030A0"/>
                </a:solidFill>
              </a:rPr>
              <a:t>охват детей в возрасте 6-18 лет программами дополнительного образования детей (удельный вес численности детей, получающих услуги дополнительного образования, в общей численности детей в возрасте 6-18 лет);</a:t>
            </a:r>
          </a:p>
          <a:p>
            <a:r>
              <a:rPr lang="ru-RU" sz="1600" dirty="0">
                <a:solidFill>
                  <a:srgbClr val="7030A0"/>
                </a:solidFill>
              </a:rPr>
              <a:t>•	удельный вес численности педагогов дополнительного образования, прошедших в течение последних трех лет повышение квалификации или профессиональную переподготовку, в общей численности педагогов дополнительного образования;</a:t>
            </a:r>
          </a:p>
          <a:p>
            <a:r>
              <a:rPr lang="ru-RU" sz="1600" dirty="0">
                <a:solidFill>
                  <a:srgbClr val="7030A0"/>
                </a:solidFill>
              </a:rPr>
              <a:t>•	охват детей в возрасте 6-18 лет современными программами каникулярного образовательного отдыха (удельный вес численности детей, участвующих в программах каникулярного образовательного отдыха, в общей численности детей в возрасте 6-17 лет);</a:t>
            </a:r>
          </a:p>
          <a:p>
            <a:pPr marL="68580" indent="0">
              <a:buNone/>
            </a:pPr>
            <a:endParaRPr lang="ru-RU" sz="1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1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268760"/>
            <a:ext cx="6777317" cy="4563869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численности детей с ОВЗ в возрасте 6-18 лет, получающих услуги дополнительного образования детей, в общей численности детей с ОВЗ</a:t>
            </a:r>
            <a:r>
              <a:rPr lang="ru-RU" sz="1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доля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по техническому конструированию и моделированию, социально полезной деятельности, туристско-краеведческой деятельности, программ </a:t>
            </a:r>
            <a:r>
              <a:rPr lang="ru-RU" sz="16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и профильного обучения, программ для детей мигрантов от общего числа реализуемых программ;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количество мероприятий с участием школьников из других городов, районов города;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количество мероприятий по обмену опытом работы;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доля детей, охваченных новыми формами отдыха и оздоровления, общественной деятельности детей, клубными формами от общего количества детей школьного возраста;</a:t>
            </a:r>
          </a:p>
          <a:p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удовлетворенность родителей инновационными программами дополнительного образования и новыми формами отдыха и оздоровления детей, клубными формами, социальными практиками и общественной деятельностью детей.</a:t>
            </a:r>
          </a:p>
          <a:p>
            <a:endParaRPr lang="ru-RU" sz="1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6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33395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Достижение цели проекта  будет осуществлено реализацией комплекса системных мероприятий в соответствии со следующими основными направлениями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1</a:t>
            </a:r>
            <a:r>
              <a:rPr lang="ru-RU" dirty="0">
                <a:solidFill>
                  <a:srgbClr val="7030A0"/>
                </a:solidFill>
              </a:rPr>
              <a:t>. Обеспечение деятельности  структурного подразделения «Центр дополнительного образования Школы»  через интеграцию с организациями, осуществляющими дополнительное образование разных направлений, востребованных обществом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72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189</TotalTime>
  <Words>618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Droid Sans Fallback</vt:lpstr>
      <vt:lpstr>Times New Roman</vt:lpstr>
      <vt:lpstr>Wingdings 2</vt:lpstr>
      <vt:lpstr>Остин</vt:lpstr>
      <vt:lpstr>                        РЕАЛИЗАЦИЯ ПРОЕКТА                         «Счастливое детство»   </vt:lpstr>
      <vt:lpstr>ЭТАПЫ РЕАЛИЗАЦИИ ПРОЕКТА</vt:lpstr>
      <vt:lpstr>          УЧАСТНИКИ ПРОЕКТА </vt:lpstr>
      <vt:lpstr>ЦЕЛЬ ПРОЕКТА:</vt:lpstr>
      <vt:lpstr>        ЦЕЛЬ ПРОЕКТА: </vt:lpstr>
      <vt:lpstr>ЗАДАЧИ: </vt:lpstr>
      <vt:lpstr>Целевые индикаторы и показатели проекта</vt:lpstr>
      <vt:lpstr>Презентация PowerPoint</vt:lpstr>
      <vt:lpstr>Достижение цели проекта  будет осуществлено реализацией комплекса системных мероприятий в соответствии со следующими основными направлениями проекта:</vt:lpstr>
      <vt:lpstr>МОДЕЛЬ ВЗАИМОДЕЙСТВИЯ ЦДО «ИСКРА» С ОРГАНИЗАЦИЯМИ </vt:lpstr>
      <vt:lpstr>Презентация PowerPoint</vt:lpstr>
      <vt:lpstr>Оценка эффективности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КОА</dc:creator>
  <cp:lastModifiedBy>Пользователь</cp:lastModifiedBy>
  <cp:revision>26</cp:revision>
  <dcterms:created xsi:type="dcterms:W3CDTF">2018-11-07T06:18:06Z</dcterms:created>
  <dcterms:modified xsi:type="dcterms:W3CDTF">2021-02-02T03:04:08Z</dcterms:modified>
</cp:coreProperties>
</file>